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 id="262" r:id="rId6"/>
    <p:sldId id="263" r:id="rId7"/>
    <p:sldId id="264" r:id="rId8"/>
    <p:sldId id="265" r:id="rId9"/>
    <p:sldId id="26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5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bg>
      <p:bgRef idx="1002">
        <a:schemeClr val="bg2"/>
      </p:bgRef>
    </p:bg>
    <p:spTree>
      <p:nvGrpSpPr>
        <p:cNvPr id="1" name=""/>
        <p:cNvGrpSpPr/>
        <p:nvPr/>
      </p:nvGrpSpPr>
      <p:grpSpPr>
        <a:xfrm>
          <a:off x="0" y="0"/>
          <a:ext cx="0" cy="0"/>
          <a:chOff x="0" y="0"/>
          <a:chExt cx="0" cy="0"/>
        </a:xfrm>
      </p:grpSpPr>
      <p:sp>
        <p:nvSpPr>
          <p:cNvPr id="9" name="Titlu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o-RO" smtClean="0"/>
              <a:t>Faceți clic pentru a edita stilul de titlu Coordonator</a:t>
            </a:r>
            <a:endParaRPr kumimoji="0" lang="en-US"/>
          </a:p>
        </p:txBody>
      </p:sp>
      <p:sp>
        <p:nvSpPr>
          <p:cNvPr id="17" name="Subtitlu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o-RO" smtClean="0"/>
              <a:t>Faceți clic pentru editarea stilului de subtitlu al coordonatorului</a:t>
            </a:r>
            <a:endParaRPr kumimoji="0" lang="en-US"/>
          </a:p>
        </p:txBody>
      </p:sp>
      <p:sp>
        <p:nvSpPr>
          <p:cNvPr id="30" name="Substituent dată 29"/>
          <p:cNvSpPr>
            <a:spLocks noGrp="1"/>
          </p:cNvSpPr>
          <p:nvPr>
            <p:ph type="dt" sz="half" idx="10"/>
          </p:nvPr>
        </p:nvSpPr>
        <p:spPr/>
        <p:txBody>
          <a:bodyPr/>
          <a:lstStyle/>
          <a:p>
            <a:fld id="{69E7B2AD-34D6-4093-8772-DC8079B6D005}" type="datetimeFigureOut">
              <a:rPr lang="en-US" smtClean="0"/>
              <a:pPr/>
              <a:t>1/24/2011</a:t>
            </a:fld>
            <a:endParaRPr lang="en-US"/>
          </a:p>
        </p:txBody>
      </p:sp>
      <p:sp>
        <p:nvSpPr>
          <p:cNvPr id="19" name="Substituent subsol 18"/>
          <p:cNvSpPr>
            <a:spLocks noGrp="1"/>
          </p:cNvSpPr>
          <p:nvPr>
            <p:ph type="ftr" sz="quarter" idx="11"/>
          </p:nvPr>
        </p:nvSpPr>
        <p:spPr/>
        <p:txBody>
          <a:bodyPr/>
          <a:lstStyle/>
          <a:p>
            <a:endParaRPr lang="en-US"/>
          </a:p>
        </p:txBody>
      </p:sp>
      <p:sp>
        <p:nvSpPr>
          <p:cNvPr id="27" name="Substituent număr diapozitiv 26"/>
          <p:cNvSpPr>
            <a:spLocks noGrp="1"/>
          </p:cNvSpPr>
          <p:nvPr>
            <p:ph type="sldNum" sz="quarter" idx="12"/>
          </p:nvPr>
        </p:nvSpPr>
        <p:spPr/>
        <p:txBody>
          <a:bodyPr/>
          <a:lstStyle/>
          <a:p>
            <a:fld id="{1E923D44-A265-4C35-B3D9-34A1C005FE0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69E7B2AD-34D6-4093-8772-DC8079B6D005}" type="datetimeFigureOut">
              <a:rPr lang="en-US" smtClean="0"/>
              <a:pPr/>
              <a:t>1/24/2011</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914401"/>
            <a:ext cx="2057400" cy="5211763"/>
          </a:xfrm>
        </p:spPr>
        <p:txBody>
          <a:bodyPr vert="eaVer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914401"/>
            <a:ext cx="6019800" cy="5211763"/>
          </a:xfrm>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69E7B2AD-34D6-4093-8772-DC8079B6D005}" type="datetimeFigureOut">
              <a:rPr lang="en-US" smtClean="0"/>
              <a:pPr/>
              <a:t>1/24/2011</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69E7B2AD-34D6-4093-8772-DC8079B6D005}" type="datetimeFigureOut">
              <a:rPr lang="en-US" smtClean="0"/>
              <a:pPr/>
              <a:t>1/24/2011</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bg>
      <p:bgRef idx="1002">
        <a:schemeClr val="bg2"/>
      </p:bgRef>
    </p:bg>
    <p:spTree>
      <p:nvGrpSpPr>
        <p:cNvPr id="1" name=""/>
        <p:cNvGrpSpPr/>
        <p:nvPr/>
      </p:nvGrpSpPr>
      <p:grpSpPr>
        <a:xfrm>
          <a:off x="0" y="0"/>
          <a:ext cx="0" cy="0"/>
          <a:chOff x="0" y="0"/>
          <a:chExt cx="0" cy="0"/>
        </a:xfrm>
      </p:grpSpPr>
      <p:sp>
        <p:nvSpPr>
          <p:cNvPr id="2" name="Titlu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p:txBody>
          <a:bodyPr/>
          <a:lstStyle/>
          <a:p>
            <a:fld id="{69E7B2AD-34D6-4093-8772-DC8079B6D005}" type="datetimeFigureOut">
              <a:rPr lang="en-US" smtClean="0"/>
              <a:pPr/>
              <a:t>1/24/2011</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1E923D44-A265-4C35-B3D9-34A1C005FE0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1143000"/>
          </a:xfrm>
        </p:spPr>
        <p:txBody>
          <a:bodyPr/>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fld id="{69E7B2AD-34D6-4093-8772-DC8079B6D005}" type="datetimeFigureOut">
              <a:rPr lang="en-US" smtClean="0"/>
              <a:pPr/>
              <a:t>1/24/2011</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1143000"/>
          </a:xfrm>
        </p:spPr>
        <p:txBody>
          <a:bodyPr tIns="45720" anchor="b"/>
          <a:lstStyle>
            <a:lvl1pPr>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p:txBody>
          <a:bodyPr/>
          <a:lstStyle/>
          <a:p>
            <a:fld id="{69E7B2AD-34D6-4093-8772-DC8079B6D005}" type="datetimeFigureOut">
              <a:rPr lang="en-US" smtClean="0"/>
              <a:pPr/>
              <a:t>1/24/2011</a:t>
            </a:fld>
            <a:endParaRPr lang="en-US"/>
          </a:p>
        </p:txBody>
      </p:sp>
      <p:sp>
        <p:nvSpPr>
          <p:cNvPr id="8" name="Substituent subsol 7"/>
          <p:cNvSpPr>
            <a:spLocks noGrp="1"/>
          </p:cNvSpPr>
          <p:nvPr>
            <p:ph type="ftr" sz="quarter" idx="11"/>
          </p:nvPr>
        </p:nvSpPr>
        <p:spPr/>
        <p:txBody>
          <a:bodyPr/>
          <a:lstStyle/>
          <a:p>
            <a:endParaRPr lang="en-US"/>
          </a:p>
        </p:txBody>
      </p:sp>
      <p:sp>
        <p:nvSpPr>
          <p:cNvPr id="9" name="Substituent număr diapozitiv 8"/>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p>
            <a:fld id="{69E7B2AD-34D6-4093-8772-DC8079B6D005}" type="datetimeFigureOut">
              <a:rPr lang="en-US" smtClean="0"/>
              <a:pPr/>
              <a:t>1/24/2011</a:t>
            </a:fld>
            <a:endParaRPr lang="en-US"/>
          </a:p>
        </p:txBody>
      </p:sp>
      <p:sp>
        <p:nvSpPr>
          <p:cNvPr id="4" name="Substituent subsol 3"/>
          <p:cNvSpPr>
            <a:spLocks noGrp="1"/>
          </p:cNvSpPr>
          <p:nvPr>
            <p:ph type="ftr" sz="quarter" idx="11"/>
          </p:nvPr>
        </p:nvSpPr>
        <p:spPr/>
        <p:txBody>
          <a:bodyPr/>
          <a:lstStyle/>
          <a:p>
            <a:endParaRPr lang="en-US"/>
          </a:p>
        </p:txBody>
      </p:sp>
      <p:sp>
        <p:nvSpPr>
          <p:cNvPr id="5" name="Substituent număr diapozitiv 4"/>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69E7B2AD-34D6-4093-8772-DC8079B6D005}" type="datetimeFigureOut">
              <a:rPr lang="en-US" smtClean="0"/>
              <a:pPr/>
              <a:t>1/24/2011</a:t>
            </a:fld>
            <a:endParaRPr lang="en-US"/>
          </a:p>
        </p:txBody>
      </p:sp>
      <p:sp>
        <p:nvSpPr>
          <p:cNvPr id="3" name="Substituent subsol 2"/>
          <p:cNvSpPr>
            <a:spLocks noGrp="1"/>
          </p:cNvSpPr>
          <p:nvPr>
            <p:ph type="ftr" sz="quarter" idx="11"/>
          </p:nvPr>
        </p:nvSpPr>
        <p:spPr/>
        <p:txBody>
          <a:bodyPr/>
          <a:lstStyle/>
          <a:p>
            <a:endParaRPr lang="en-US"/>
          </a:p>
        </p:txBody>
      </p:sp>
      <p:sp>
        <p:nvSpPr>
          <p:cNvPr id="4" name="Substituent număr diapozitiv 3"/>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fld id="{69E7B2AD-34D6-4093-8772-DC8079B6D005}" type="datetimeFigureOut">
              <a:rPr lang="en-US" smtClean="0"/>
              <a:pPr/>
              <a:t>1/24/2011</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9" name="Dreptunghi cu un colţ tăiat şi rotunjit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unghi drept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u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o-RO" smtClean="0"/>
              <a:t>Faceți clic pentru a edita stilul de titlu Coordonator</a:t>
            </a:r>
            <a:endParaRPr kumimoji="0" lang="en-US"/>
          </a:p>
        </p:txBody>
      </p:sp>
      <p:sp>
        <p:nvSpPr>
          <p:cNvPr id="4" name="Substituent text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o-RO" smtClean="0"/>
              <a:t>Faceți clic pentru a edita stilurile de text Coordonator</a:t>
            </a:r>
          </a:p>
        </p:txBody>
      </p:sp>
      <p:sp>
        <p:nvSpPr>
          <p:cNvPr id="5" name="Substituent dată 4"/>
          <p:cNvSpPr>
            <a:spLocks noGrp="1"/>
          </p:cNvSpPr>
          <p:nvPr>
            <p:ph type="dt" sz="half" idx="10"/>
          </p:nvPr>
        </p:nvSpPr>
        <p:spPr/>
        <p:txBody>
          <a:bodyPr/>
          <a:lstStyle/>
          <a:p>
            <a:fld id="{69E7B2AD-34D6-4093-8772-DC8079B6D005}" type="datetimeFigureOut">
              <a:rPr lang="en-US" smtClean="0"/>
              <a:pPr/>
              <a:t>1/24/2011</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a:xfrm>
            <a:off x="8077200" y="6356350"/>
            <a:ext cx="609600" cy="365125"/>
          </a:xfrm>
        </p:spPr>
        <p:txBody>
          <a:bodyPr/>
          <a:lstStyle/>
          <a:p>
            <a:fld id="{1E923D44-A265-4C35-B3D9-34A1C005FE0F}" type="slidenum">
              <a:rPr lang="en-US" smtClean="0"/>
              <a:pPr/>
              <a:t>‹#›</a:t>
            </a:fld>
            <a:endParaRPr lang="en-US"/>
          </a:p>
        </p:txBody>
      </p:sp>
      <p:sp>
        <p:nvSpPr>
          <p:cNvPr id="3" name="Substituent i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o-RO" smtClean="0"/>
              <a:t>Faceți clic pe pictogramă pentru a adăuga o imagine</a:t>
            </a:r>
            <a:endParaRPr kumimoji="0" lang="en-US" dirty="0"/>
          </a:p>
        </p:txBody>
      </p:sp>
      <p:sp>
        <p:nvSpPr>
          <p:cNvPr id="10" name="Formă liberă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ă liberă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ă liberă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ă liberă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ubstituent titlu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o-RO" smtClean="0"/>
              <a:t>Faceți clic pentru a edita stilul de titlu Coordonator</a:t>
            </a:r>
            <a:endParaRPr kumimoji="0" lang="en-US"/>
          </a:p>
        </p:txBody>
      </p:sp>
      <p:sp>
        <p:nvSpPr>
          <p:cNvPr id="30" name="Substituent text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10" name="Substituent dată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9E7B2AD-34D6-4093-8772-DC8079B6D005}" type="datetimeFigureOut">
              <a:rPr lang="en-US" smtClean="0"/>
              <a:pPr/>
              <a:t>1/24/2011</a:t>
            </a:fld>
            <a:endParaRPr lang="en-US"/>
          </a:p>
        </p:txBody>
      </p:sp>
      <p:sp>
        <p:nvSpPr>
          <p:cNvPr id="22" name="Substituent subsol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ubstituent număr diapozitiv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E923D44-A265-4C35-B3D9-34A1C005FE0F}" type="slidenum">
              <a:rPr lang="en-US" smtClean="0"/>
              <a:pPr/>
              <a:t>‹#›</a:t>
            </a:fld>
            <a:endParaRPr lang="en-US"/>
          </a:p>
        </p:txBody>
      </p:sp>
      <p:grpSp>
        <p:nvGrpSpPr>
          <p:cNvPr id="2" name="Grupare 1"/>
          <p:cNvGrpSpPr/>
          <p:nvPr/>
        </p:nvGrpSpPr>
        <p:grpSpPr>
          <a:xfrm>
            <a:off x="-19017" y="202408"/>
            <a:ext cx="9180548" cy="649224"/>
            <a:chOff x="-19045" y="216550"/>
            <a:chExt cx="9180548" cy="649224"/>
          </a:xfrm>
        </p:grpSpPr>
        <p:sp>
          <p:nvSpPr>
            <p:cNvPr id="12" name="Formă liberă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ă liberă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642910" y="1928802"/>
            <a:ext cx="7851648" cy="1828800"/>
          </a:xfrm>
        </p:spPr>
        <p:txBody>
          <a:bodyPr>
            <a:normAutofit/>
          </a:bodyPr>
          <a:lstStyle/>
          <a:p>
            <a:r>
              <a:rPr lang="ro-RO" sz="6600" dirty="0" smtClean="0"/>
              <a:t>Grafuri neorientate</a:t>
            </a:r>
            <a:endParaRPr lang="ro-RO" sz="6600" dirty="0"/>
          </a:p>
        </p:txBody>
      </p:sp>
      <p:sp>
        <p:nvSpPr>
          <p:cNvPr id="3" name="Subtitlu 2"/>
          <p:cNvSpPr>
            <a:spLocks noGrp="1"/>
          </p:cNvSpPr>
          <p:nvPr>
            <p:ph type="subTitle" idx="1"/>
          </p:nvPr>
        </p:nvSpPr>
        <p:spPr>
          <a:xfrm>
            <a:off x="928662" y="5929330"/>
            <a:ext cx="7854696" cy="629092"/>
          </a:xfrm>
        </p:spPr>
        <p:txBody>
          <a:bodyPr/>
          <a:lstStyle/>
          <a:p>
            <a:r>
              <a:rPr lang="ro-RO" dirty="0" smtClean="0"/>
              <a:t>Prof. </a:t>
            </a:r>
            <a:r>
              <a:rPr lang="ro-RO" dirty="0" err="1" smtClean="0"/>
              <a:t>Țăpîrdea</a:t>
            </a:r>
            <a:r>
              <a:rPr lang="ro-RO" dirty="0" smtClean="0"/>
              <a:t> Simona</a:t>
            </a:r>
            <a:endParaRPr lang="ro-RO" dirty="0"/>
          </a:p>
        </p:txBody>
      </p:sp>
      <p:pic>
        <p:nvPicPr>
          <p:cNvPr id="1026" name="Picture 2"/>
          <p:cNvPicPr>
            <a:picLocks noChangeAspect="1" noChangeArrowheads="1"/>
          </p:cNvPicPr>
          <p:nvPr/>
        </p:nvPicPr>
        <p:blipFill>
          <a:blip r:embed="rId2"/>
          <a:srcRect/>
          <a:stretch>
            <a:fillRect/>
          </a:stretch>
        </p:blipFill>
        <p:spPr bwMode="auto">
          <a:xfrm>
            <a:off x="357158" y="4357694"/>
            <a:ext cx="2741226" cy="2357454"/>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6215074" y="857232"/>
            <a:ext cx="1847850" cy="1819275"/>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a:bodyPr>
          <a:lstStyle/>
          <a:p>
            <a:pPr algn="ctr"/>
            <a:r>
              <a:rPr lang="ro-RO" sz="3200" b="1" dirty="0" smtClean="0"/>
              <a:t>Cum pot folosi grafurile neorientate </a:t>
            </a:r>
            <a:br>
              <a:rPr lang="ro-RO" sz="3200" b="1" dirty="0" smtClean="0"/>
            </a:br>
            <a:r>
              <a:rPr lang="ro-RO" sz="3200" b="1" dirty="0" smtClean="0"/>
              <a:t>în viaţa de zi cu zi?</a:t>
            </a:r>
            <a:endParaRPr lang="ro-RO" sz="3200" b="1" dirty="0"/>
          </a:p>
        </p:txBody>
      </p:sp>
      <p:sp>
        <p:nvSpPr>
          <p:cNvPr id="3" name="Substituent conținut 2"/>
          <p:cNvSpPr>
            <a:spLocks noGrp="1"/>
          </p:cNvSpPr>
          <p:nvPr>
            <p:ph idx="1"/>
          </p:nvPr>
        </p:nvSpPr>
        <p:spPr/>
        <p:txBody>
          <a:bodyPr>
            <a:normAutofit fontScale="92500"/>
          </a:bodyPr>
          <a:lstStyle/>
          <a:p>
            <a:pPr>
              <a:buNone/>
            </a:pPr>
            <a:r>
              <a:rPr lang="ro-RO"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Ce ai putea face în următoarele situații:</a:t>
            </a:r>
          </a:p>
          <a:p>
            <a:r>
              <a:rPr lang="ro-RO"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Dacă un turist care vine în orașul tău te întreabă cum poate să ajungă la un anumit obiectiv din zonă? Care este varianta cea mai simplă?</a:t>
            </a:r>
          </a:p>
          <a:p>
            <a:r>
              <a:rPr lang="ro-RO"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Dacă ai fi primarul orașului tău și ți-ai dori, de Crăciun, să împodobești orașul cu </a:t>
            </a:r>
            <a:r>
              <a:rPr lang="ro-RO"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beculețe</a:t>
            </a:r>
            <a:r>
              <a:rPr lang="ro-RO"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și ghirlande multicolore așa încât consumul de energie electrică să fie optim?</a:t>
            </a:r>
          </a:p>
          <a:p>
            <a:r>
              <a:rPr lang="ro-RO"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Dacă ai fi speolog și ar trebui să identifici o porțiune dintr-o peșteră din zona ta care să conțină un număr maxim de încăperi comunicante?</a:t>
            </a:r>
          </a:p>
        </p:txBody>
      </p:sp>
      <p:pic>
        <p:nvPicPr>
          <p:cNvPr id="4" name="Picture 6" descr="j0299125"/>
          <p:cNvPicPr>
            <a:picLocks noChangeAspect="1" noChangeArrowheads="1"/>
          </p:cNvPicPr>
          <p:nvPr/>
        </p:nvPicPr>
        <p:blipFill>
          <a:blip r:embed="rId2"/>
          <a:srcRect/>
          <a:stretch>
            <a:fillRect/>
          </a:stretch>
        </p:blipFill>
        <p:spPr bwMode="auto">
          <a:xfrm>
            <a:off x="7751783" y="928670"/>
            <a:ext cx="1392217" cy="120285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28596" y="285728"/>
            <a:ext cx="8229600" cy="846980"/>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o-RO"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Lecția 1</a:t>
            </a:r>
            <a:endParaRPr lang="ro-RO"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Substituent conținut 2"/>
          <p:cNvSpPr>
            <a:spLocks noGrp="1"/>
          </p:cNvSpPr>
          <p:nvPr>
            <p:ph idx="1"/>
          </p:nvPr>
        </p:nvSpPr>
        <p:spPr>
          <a:xfrm>
            <a:off x="457200" y="1214422"/>
            <a:ext cx="8229600" cy="5110178"/>
          </a:xfrm>
        </p:spPr>
        <p:txBody>
          <a:bodyPr>
            <a:normAutofit lnSpcReduction="10000"/>
          </a:bodyPr>
          <a:lstStyle/>
          <a:p>
            <a:pPr lvl="0">
              <a:buNone/>
            </a:pPr>
            <a:r>
              <a:rPr lang="ro-RO"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Profesorul</a:t>
            </a: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explică elevilor în ce constă învățarea prin proiecte și cum vor lucra în perioada următoare (publicația de prezentare). </a:t>
            </a:r>
          </a:p>
          <a:p>
            <a:pPr lvl="0">
              <a:buNone/>
            </a:pP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Îi introduce în tematica unităţii de învăţare prin oferirea de informaţii contextuale şi discutarea:</a:t>
            </a:r>
          </a:p>
          <a:p>
            <a:pPr lvl="1"/>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întrebărilor de încadrare curriculară asociate acesteia;</a:t>
            </a:r>
          </a:p>
          <a:p>
            <a:pPr lvl="1"/>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abilităţilor esenţiale necesare în secolul XXI;</a:t>
            </a:r>
          </a:p>
          <a:p>
            <a:pPr lvl="1"/>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proiectelor de grup, a produselor comune sau/şi finale prin care se vor materializa acestea şi a criteriilor de evaluare pentru proiecte şi pentru activitatea elevilor.</a:t>
            </a:r>
          </a:p>
          <a:p>
            <a:pPr>
              <a:buNone/>
            </a:pP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Prezintă conţinutul şi programarea lecţiilor teoretice şi de laborator.</a:t>
            </a:r>
          </a:p>
          <a:p>
            <a:pPr>
              <a:buNone/>
            </a:pPr>
            <a:endParaRPr lang="ro-RO"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buNone/>
            </a:pPr>
            <a:r>
              <a:rPr lang="ro-RO"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Elevii</a:t>
            </a: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vor susține testul inițial din grafuri neorientate și metoda </a:t>
            </a:r>
            <a:r>
              <a:rPr lang="ro-RO" sz="180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backtracking</a:t>
            </a: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p>
          <a:p>
            <a:pPr>
              <a:buNone/>
            </a:pP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Vor face cunoștință cu Jurnalul de reflecție și lista de întrebări pentru conferențiere.</a:t>
            </a:r>
          </a:p>
          <a:p>
            <a:pPr>
              <a:buNone/>
            </a:pP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Vor răspunde la întrebarea „Ce activităţi zilnice pot fi descrise </a:t>
            </a:r>
            <a:endPar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buNone/>
            </a:pP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cu </a:t>
            </a: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ajutorul grafurilor?”.</a:t>
            </a:r>
          </a:p>
          <a:p>
            <a:pPr>
              <a:buNone/>
            </a:pP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p>
          <a:p>
            <a:pPr lvl="0">
              <a:buNone/>
            </a:pPr>
            <a:endPar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lvl="0">
              <a:buNone/>
            </a:pPr>
            <a:endPar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5" name="Picture 2"/>
          <p:cNvPicPr>
            <a:picLocks noChangeAspect="1" noChangeArrowheads="1"/>
          </p:cNvPicPr>
          <p:nvPr/>
        </p:nvPicPr>
        <p:blipFill>
          <a:blip r:embed="rId2"/>
          <a:srcRect/>
          <a:stretch>
            <a:fillRect/>
          </a:stretch>
        </p:blipFill>
        <p:spPr bwMode="auto">
          <a:xfrm>
            <a:off x="7358082" y="5000636"/>
            <a:ext cx="1560533" cy="158932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28596" y="285728"/>
            <a:ext cx="8229600" cy="846980"/>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o-RO"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Lecția 2</a:t>
            </a:r>
            <a:endParaRPr lang="ro-RO"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Substituent conținut 2"/>
          <p:cNvSpPr>
            <a:spLocks noGrp="1"/>
          </p:cNvSpPr>
          <p:nvPr>
            <p:ph idx="1"/>
          </p:nvPr>
        </p:nvSpPr>
        <p:spPr>
          <a:xfrm>
            <a:off x="457200" y="1214422"/>
            <a:ext cx="8229600" cy="5110178"/>
          </a:xfrm>
        </p:spPr>
        <p:txBody>
          <a:bodyPr>
            <a:noAutofit/>
          </a:bodyPr>
          <a:lstStyle/>
          <a:p>
            <a:pPr lvl="0">
              <a:buNone/>
            </a:pPr>
            <a:r>
              <a:rPr lang="ro-RO" sz="17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Profesorul</a:t>
            </a:r>
            <a:r>
              <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face analiza rezultatelor obținute la testul inițial, </a:t>
            </a:r>
            <a:endPar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lvl="0">
              <a:buNone/>
            </a:pPr>
            <a:r>
              <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făcând </a:t>
            </a:r>
            <a:r>
              <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aprecieri asupra cunoștințelor și deprinderilor asimilate </a:t>
            </a:r>
            <a:endPar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lvl="0">
              <a:buNone/>
            </a:pPr>
            <a:r>
              <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sau </a:t>
            </a:r>
            <a:r>
              <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necesare.</a:t>
            </a:r>
          </a:p>
          <a:p>
            <a:pPr lvl="0">
              <a:buNone/>
            </a:pPr>
            <a:r>
              <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Stabilește grupele de proiect pe baza rezultatelor testului inițial așa încât acestea să fie eterogene.</a:t>
            </a:r>
          </a:p>
          <a:p>
            <a:pPr>
              <a:buNone/>
            </a:pPr>
            <a:r>
              <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Lansează întrebarea esențială: Cum putem folosi grafurile neorientate în viața de zi cu zi?</a:t>
            </a:r>
          </a:p>
          <a:p>
            <a:pPr lvl="0">
              <a:buNone/>
            </a:pPr>
            <a:r>
              <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Și întrebările unității de învățare:</a:t>
            </a:r>
          </a:p>
          <a:p>
            <a:r>
              <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De ce învăţăm noţiuni de teoria grafurilor? </a:t>
            </a:r>
          </a:p>
          <a:p>
            <a:r>
              <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Cum putem modela o situaţie practică familiară elevilor în termenii teoriei grafurilor?</a:t>
            </a:r>
          </a:p>
          <a:p>
            <a:r>
              <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Cum folosim un limbaj de programare pentru a modela grafurile?</a:t>
            </a:r>
          </a:p>
          <a:p>
            <a:pPr lvl="0">
              <a:buNone/>
            </a:pPr>
            <a:r>
              <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Propune elevilor să răspundă la aceste întrebări prin realizarea unui proiect în care să întocmească o hartă a principalelor obiective și instituții din zonă.</a:t>
            </a:r>
          </a:p>
          <a:p>
            <a:pPr lvl="0">
              <a:buNone/>
            </a:pPr>
            <a:r>
              <a:rPr lang="ro-RO" sz="17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Elevii</a:t>
            </a:r>
            <a:r>
              <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primesc informaţii detaliate despre proiectele de grup pe care urmează să le realizeze pe parcursul unităţii de învăţare, produsele finale pe care urmează să le realizeze şi criteriile de apreciere ale acestora şi ale activităţii, individuale şi în echipă, desfăşurate pentru obţinerea acestora.</a:t>
            </a:r>
            <a:endPar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a:p>
            <a:pPr lvl="0">
              <a:buNone/>
            </a:pPr>
            <a:endPar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lvl="0">
              <a:buNone/>
            </a:pPr>
            <a:r>
              <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p>
          <a:p>
            <a:pPr>
              <a:buNone/>
            </a:pPr>
            <a:r>
              <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p>
          <a:p>
            <a:pPr lvl="0">
              <a:buNone/>
            </a:pPr>
            <a:endPar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lvl="0">
              <a:buNone/>
            </a:pPr>
            <a:endParaRPr lang="ro-RO" sz="17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4" name="Picture 9" descr="j0292020"/>
          <p:cNvPicPr>
            <a:picLocks noChangeAspect="1" noChangeArrowheads="1"/>
          </p:cNvPicPr>
          <p:nvPr/>
        </p:nvPicPr>
        <p:blipFill>
          <a:blip r:embed="rId2"/>
          <a:srcRect/>
          <a:stretch>
            <a:fillRect/>
          </a:stretch>
        </p:blipFill>
        <p:spPr bwMode="auto">
          <a:xfrm>
            <a:off x="7000892" y="285728"/>
            <a:ext cx="1868488" cy="1773238"/>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28596" y="285728"/>
            <a:ext cx="8229600" cy="846980"/>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o-RO"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Lecția 3</a:t>
            </a:r>
            <a:endParaRPr lang="ro-RO"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Substituent conținut 2"/>
          <p:cNvSpPr>
            <a:spLocks noGrp="1"/>
          </p:cNvSpPr>
          <p:nvPr>
            <p:ph idx="1"/>
          </p:nvPr>
        </p:nvSpPr>
        <p:spPr>
          <a:xfrm>
            <a:off x="457200" y="1214422"/>
            <a:ext cx="8229600" cy="5110178"/>
          </a:xfrm>
        </p:spPr>
        <p:txBody>
          <a:bodyPr>
            <a:noAutofit/>
          </a:bodyPr>
          <a:lstStyle/>
          <a:p>
            <a:pPr lvl="0">
              <a:buNone/>
            </a:pPr>
            <a:endParaRPr lang="ro-RO"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lvl="0">
              <a:buNone/>
            </a:pPr>
            <a:endParaRPr lang="ro-RO"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lvl="0">
              <a:buNone/>
            </a:pPr>
            <a:endParaRPr lang="ro-RO"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lvl="0">
              <a:buNone/>
            </a:pPr>
            <a:r>
              <a:rPr lang="ro-RO"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Elevii </a:t>
            </a:r>
            <a:r>
              <a:rPr lang="ro-RO"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îşi concep şi îşi structurează proiectul, îşi planifică activităţile pe care trebuie să le desfăşoare pentru finalizarea acestuia, îşi stabilesc responsabilităţi individuale şi reguli specifice pentru ducerea la îndeplinire a acestora;</a:t>
            </a:r>
          </a:p>
          <a:p>
            <a:pPr>
              <a:buNone/>
            </a:pPr>
            <a:r>
              <a:rPr lang="ro-RO"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Îşi asumă responsabilităţile stabilite, îşi desfăşoară efectiv activitatea, individual sau în cadrul echipelor, comunică şi colaborează în grupul de lucru sau/şi cu celelalte grupuri, în scopul realizării produselor finale la termen şi în conformitate cu criteriile de performanţă specificate şi susţin rapoarte orale referitoare la toate aceste aspecte, la solicitarea profesorului.</a:t>
            </a:r>
          </a:p>
          <a:p>
            <a:pPr>
              <a:buNone/>
            </a:pPr>
            <a:endParaRPr lang="ro-RO"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lvl="0">
              <a:buNone/>
            </a:pPr>
            <a:r>
              <a:rPr lang="ro-RO"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Profesorul monitorizează activitatea grupelor de lucru, dă indicaţii tehnice, oferă explicaţii suplimentare la solicitarea echipelor.</a:t>
            </a:r>
          </a:p>
        </p:txBody>
      </p:sp>
      <p:pic>
        <p:nvPicPr>
          <p:cNvPr id="4" name="Picture 7" descr="j0287005"/>
          <p:cNvPicPr>
            <a:picLocks noChangeAspect="1" noChangeArrowheads="1"/>
          </p:cNvPicPr>
          <p:nvPr/>
        </p:nvPicPr>
        <p:blipFill>
          <a:blip r:embed="rId2"/>
          <a:srcRect/>
          <a:stretch>
            <a:fillRect/>
          </a:stretch>
        </p:blipFill>
        <p:spPr bwMode="auto">
          <a:xfrm>
            <a:off x="7286644" y="142852"/>
            <a:ext cx="1247775" cy="214312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28596" y="285728"/>
            <a:ext cx="8229600" cy="846980"/>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o-RO"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Lecția 4</a:t>
            </a:r>
            <a:endParaRPr lang="ro-RO"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Substituent conținut 2"/>
          <p:cNvSpPr>
            <a:spLocks noGrp="1"/>
          </p:cNvSpPr>
          <p:nvPr>
            <p:ph idx="1"/>
          </p:nvPr>
        </p:nvSpPr>
        <p:spPr>
          <a:xfrm>
            <a:off x="457200" y="1214422"/>
            <a:ext cx="8229600" cy="5110178"/>
          </a:xfrm>
        </p:spPr>
        <p:txBody>
          <a:bodyPr>
            <a:noAutofit/>
          </a:bodyPr>
          <a:lstStyle/>
          <a:p>
            <a:pPr>
              <a:buNone/>
            </a:pPr>
            <a:r>
              <a:rPr lang="ro-RO"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Elevii</a:t>
            </a: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valorifică noţiunile teoretice deja asimilate şi fixate prin aplicaţii practice de laborator, experienţa de lucru şi comportamentul de grup deja formate şi abilităţile de utilizare a aplicaţiilor de editare, desenare şi multimedia deja dobândite prin exerciţii şi activităţi dedicate, încercând să îndeplinească toate obiectivele propuse, atât în privinţa produselor comune şi finale ale proiectelor, cât şi în ceea ce priveşte munca în echipă, integrarea în aceasta, îmbunătăţirea funcţionalităţii ei, gestionarea conflictelor, comunicarea eficientă şi implicare personală activă în rezolvarea tuturor sarcinilor stabilite sau/şi problemelor apărute pe parcurs.</a:t>
            </a:r>
          </a:p>
          <a:p>
            <a:pPr>
              <a:buNone/>
            </a:pPr>
            <a:endPar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lvl="0">
              <a:buNone/>
            </a:pPr>
            <a:r>
              <a:rPr lang="ro-RO"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Profesorul</a:t>
            </a: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monitorizează sistematic activitatea grupelor de lucru, dă indicaţii tehnice, oferă explicaţii suplimentare la solicitarea echipelor.</a:t>
            </a:r>
          </a:p>
        </p:txBody>
      </p:sp>
      <p:pic>
        <p:nvPicPr>
          <p:cNvPr id="4" name="Picture 2"/>
          <p:cNvPicPr>
            <a:picLocks noChangeAspect="1" noChangeArrowheads="1"/>
          </p:cNvPicPr>
          <p:nvPr/>
        </p:nvPicPr>
        <p:blipFill>
          <a:blip r:embed="rId2"/>
          <a:srcRect/>
          <a:stretch>
            <a:fillRect/>
          </a:stretch>
        </p:blipFill>
        <p:spPr bwMode="auto">
          <a:xfrm>
            <a:off x="714348" y="4429132"/>
            <a:ext cx="2357437" cy="215582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28596" y="285728"/>
            <a:ext cx="8229600" cy="846980"/>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o-RO"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Lecția 5</a:t>
            </a:r>
            <a:endParaRPr lang="ro-RO"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Substituent conținut 2"/>
          <p:cNvSpPr>
            <a:spLocks noGrp="1"/>
          </p:cNvSpPr>
          <p:nvPr>
            <p:ph idx="1"/>
          </p:nvPr>
        </p:nvSpPr>
        <p:spPr>
          <a:xfrm>
            <a:off x="457200" y="1214422"/>
            <a:ext cx="8229600" cy="5110178"/>
          </a:xfrm>
        </p:spPr>
        <p:txBody>
          <a:bodyPr>
            <a:noAutofit/>
          </a:bodyPr>
          <a:lstStyle/>
          <a:p>
            <a:pPr>
              <a:buNone/>
            </a:pPr>
            <a:r>
              <a:rPr lang="ro-RO"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Elevii</a:t>
            </a: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finalizează proiectele de grup – prezentările temelor propuse la începutul unităţii de învăţare, în care pot include şi produsele comune realizate pe parcursul unităţii. Ţinând cont de necesitatea susţinerii proiectelor în faţa celorlalte echipe sau/şi a eventualilor invitaţi, precum şi evaluării finale a proiectelor realizate, se impun:</a:t>
            </a:r>
          </a:p>
          <a:p>
            <a:pPr lvl="0"/>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realizarea verificărilor finale, selecţia/adecvarea celor mai eficiente modalităţi de prezentare şi stabilirea rolurilor fiecărui membru al grupului în susţinerea acestor prezentări;</a:t>
            </a:r>
          </a:p>
          <a:p>
            <a:pPr lvl="0"/>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completarea/actualizarea finală a fişelor şi listelor de verificare proiect, autoevaluare şi evaluare a activităţii desfăşurate în şi de către echipă;</a:t>
            </a:r>
          </a:p>
          <a:p>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completarea/actualizarea finală a fişelor de observare a echipelor şi de evaluarea a contribuţiilor individuale la activitatea acestora, de către profesor.</a:t>
            </a:r>
          </a:p>
          <a:p>
            <a:pPr>
              <a:buNone/>
            </a:pPr>
            <a:endParaRPr lang="ro-RO"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buNone/>
            </a:pPr>
            <a:r>
              <a:rPr lang="ro-RO"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Profesorul</a:t>
            </a: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planifică activităţi de aprofundare şi fixare a </a:t>
            </a:r>
            <a:endPar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buNone/>
            </a:pP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cunoştinţelor</a:t>
            </a: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precum şi de evaluare finală a proiectelor de grup.</a:t>
            </a:r>
          </a:p>
        </p:txBody>
      </p:sp>
      <p:pic>
        <p:nvPicPr>
          <p:cNvPr id="4" name="Picture 5" descr="j0195384"/>
          <p:cNvPicPr>
            <a:picLocks noChangeAspect="1" noChangeArrowheads="1"/>
          </p:cNvPicPr>
          <p:nvPr/>
        </p:nvPicPr>
        <p:blipFill>
          <a:blip r:embed="rId2"/>
          <a:srcRect/>
          <a:stretch>
            <a:fillRect/>
          </a:stretch>
        </p:blipFill>
        <p:spPr bwMode="auto">
          <a:xfrm>
            <a:off x="6997922" y="4786322"/>
            <a:ext cx="1655555" cy="169068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28596" y="285728"/>
            <a:ext cx="8229600" cy="846980"/>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o-RO"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Lecția 6</a:t>
            </a:r>
            <a:endParaRPr lang="ro-RO"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Substituent conținut 2"/>
          <p:cNvSpPr>
            <a:spLocks noGrp="1"/>
          </p:cNvSpPr>
          <p:nvPr>
            <p:ph idx="1"/>
          </p:nvPr>
        </p:nvSpPr>
        <p:spPr>
          <a:xfrm>
            <a:off x="457200" y="1214422"/>
            <a:ext cx="8229600" cy="5110178"/>
          </a:xfrm>
        </p:spPr>
        <p:txBody>
          <a:bodyPr>
            <a:noAutofit/>
          </a:bodyPr>
          <a:lstStyle/>
          <a:p>
            <a:pPr>
              <a:buNone/>
            </a:pPr>
            <a:endParaRPr lang="ro-RO"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buNone/>
            </a:pPr>
            <a:r>
              <a:rPr lang="ro-RO"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Profesorul</a:t>
            </a: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apreciază proiectele şi produsele finale ale elevilor.</a:t>
            </a:r>
          </a:p>
          <a:p>
            <a:pPr>
              <a:buNone/>
            </a:pPr>
            <a:endParaRPr lang="ro-RO"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buNone/>
            </a:pPr>
            <a:r>
              <a:rPr lang="ro-RO"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Elevii</a:t>
            </a:r>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își prezintă proiectele în faţa întregii clase, în prezenţa eventualilor invitaţi la eveniment.</a:t>
            </a:r>
          </a:p>
          <a:p>
            <a:pPr lvl="1"/>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fişelor de evaluare a rezultatelor finale ale proiectelor, care iau în considerare auto şi inter evaluările elevilor, individuale sau de grup;</a:t>
            </a:r>
          </a:p>
          <a:p>
            <a:pPr lvl="1"/>
            <a:r>
              <a:rPr lang="ro-RO"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feedback-ul constructiv primit din partea elevilor, în urma reflecţiilor asupra învăţării prin proiecte şi participării la realizarea primului proiect de grup, pe baza muncii în echipă. </a:t>
            </a:r>
            <a:endParaRPr lang="ro-RO" sz="18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5" name="Picture 2"/>
          <p:cNvPicPr>
            <a:picLocks noChangeAspect="1" noChangeArrowheads="1"/>
          </p:cNvPicPr>
          <p:nvPr/>
        </p:nvPicPr>
        <p:blipFill>
          <a:blip r:embed="rId2"/>
          <a:srcRect/>
          <a:stretch>
            <a:fillRect/>
          </a:stretch>
        </p:blipFill>
        <p:spPr bwMode="auto">
          <a:xfrm>
            <a:off x="7072330" y="500042"/>
            <a:ext cx="1560533" cy="158932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a:bodyPr>
          <a:lstStyle/>
          <a:p>
            <a:pPr algn="ctr"/>
            <a:r>
              <a:rPr lang="ro-RO"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Bibliografie</a:t>
            </a:r>
            <a:endParaRPr lang="ro-RO"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Substituent conținut 2"/>
          <p:cNvSpPr>
            <a:spLocks noGrp="1"/>
          </p:cNvSpPr>
          <p:nvPr>
            <p:ph idx="1"/>
          </p:nvPr>
        </p:nvSpPr>
        <p:spPr/>
        <p:txBody>
          <a:bodyPr>
            <a:normAutofit fontScale="92500"/>
          </a:bodyPr>
          <a:lstStyle/>
          <a:p>
            <a:pPr>
              <a:buNone/>
            </a:pPr>
            <a:r>
              <a:rPr lang="ro-RO"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p>
          <a:p>
            <a:pPr lvl="0"/>
            <a:r>
              <a:rPr lang="ro-RO"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Manual Informatică pentru clasa a XI-a,Editura L</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&amp;S, </a:t>
            </a:r>
            <a:r>
              <a:rPr lang="en-US"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autor</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Tudor </a:t>
            </a:r>
            <a:r>
              <a:rPr lang="en-US"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Sorin</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endParaRPr lang="ro-RO"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lvl="0"/>
            <a:r>
              <a:rPr lang="en-US"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Informatica</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n-US"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pentru</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n-US"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liceu</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o-RO"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şi</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n-US"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bacalaureat</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r>
              <a:rPr lang="ro-RO"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materia de clasa a XI-a, autori George Daniel Mateescu, Pavel Florin Moraru.</a:t>
            </a:r>
          </a:p>
          <a:p>
            <a:pPr lvl="0"/>
            <a:r>
              <a:rPr lang="ro-RO"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Culegeri de probleme de informatică.</a:t>
            </a:r>
          </a:p>
          <a:p>
            <a:pPr lvl="0"/>
            <a:r>
              <a:rPr lang="ro-RO"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Programa școlară de informatică pentru clasa a XI-a.</a:t>
            </a:r>
          </a:p>
          <a:p>
            <a:pPr lvl="0"/>
            <a:r>
              <a:rPr lang="ro-RO"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Intel </a:t>
            </a:r>
            <a:r>
              <a:rPr lang="ro-RO"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Teach</a:t>
            </a:r>
            <a:r>
              <a:rPr lang="ro-RO"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Instruire în societatea cunoașterii (suport de curs)</a:t>
            </a:r>
          </a:p>
          <a:p>
            <a:endParaRPr lang="ro-RO"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x">
  <a:themeElements>
    <a:clrScheme name="Flux">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x">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x">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266</TotalTime>
  <Words>855</Words>
  <PresentationFormat>Expunere pe ecran (4:3)</PresentationFormat>
  <Paragraphs>69</Paragraphs>
  <Slides>9</Slides>
  <Notes>0</Notes>
  <HiddenSlides>0</HiddenSlides>
  <MMClips>0</MMClips>
  <ScaleCrop>false</ScaleCrop>
  <HeadingPairs>
    <vt:vector size="4" baseType="variant">
      <vt:variant>
        <vt:lpstr>Temă</vt:lpstr>
      </vt:variant>
      <vt:variant>
        <vt:i4>1</vt:i4>
      </vt:variant>
      <vt:variant>
        <vt:lpstr>Titluri diapozitive</vt:lpstr>
      </vt:variant>
      <vt:variant>
        <vt:i4>9</vt:i4>
      </vt:variant>
    </vt:vector>
  </HeadingPairs>
  <TitlesOfParts>
    <vt:vector size="10" baseType="lpstr">
      <vt:lpstr>Flux</vt:lpstr>
      <vt:lpstr>Grafuri neorientate</vt:lpstr>
      <vt:lpstr>Cum pot folosi grafurile neorientate  în viaţa de zi cu zi?</vt:lpstr>
      <vt:lpstr>Lecția 1</vt:lpstr>
      <vt:lpstr>Lecția 2</vt:lpstr>
      <vt:lpstr>Lecția 3</vt:lpstr>
      <vt:lpstr>Lecția 4</vt:lpstr>
      <vt:lpstr>Lecția 5</vt:lpstr>
      <vt:lpstr>Lecția 6</vt:lpstr>
      <vt:lpstr>Bibliografie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Grafuri neorientate</dc:title>
  <dc:creator>Administrator</dc:creator>
  <cp:lastModifiedBy>user</cp:lastModifiedBy>
  <cp:revision>33</cp:revision>
  <dcterms:created xsi:type="dcterms:W3CDTF">2011-01-15T08:23:25Z</dcterms:created>
  <dcterms:modified xsi:type="dcterms:W3CDTF">2011-01-24T19:17:36Z</dcterms:modified>
</cp:coreProperties>
</file>